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989E-E736-4AE5-9EEA-4EBCB23DF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CC820-78EE-470E-87A8-8F01BBD28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F470-5999-4C85-B0C9-44EE706F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0618E-DDB0-4FC9-B41B-EC973473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21DB6-9A26-47F8-9287-B00341C6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2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C0E5-F260-4397-9F7E-B2D0F41C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44BBD-D94D-4B65-9718-C07E4EE64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C564-1926-446E-A83A-0FEA925F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ADF7F-DE71-4841-B6CD-CA5343E4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F3E8-91F1-47DE-B9EA-436CA435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3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797D7-D956-47B1-BD7A-071F3F988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198A8-DEAC-4E4D-92D8-322B84425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9DFD8-4E58-422B-8AE4-218264C6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4265A-2F44-4B11-859E-51483997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4ED3E-2592-4218-8F58-F5DAA57E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D2D2-B055-4B1C-A234-66601ECE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2F564-D736-4A8A-81E0-DEBD35F0E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BF49B-F0DF-463B-BB0B-214F3CD2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743A1-A218-4DBE-A4DE-27DB2BE3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DFFC1-28F0-4BB5-858F-CAF437AC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3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3F6B-85F4-4EAD-A4C9-6D3CC988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2636B-F607-4309-B17B-BA42A6774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1003E-60A0-4308-B515-6D35D32F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1ECB3-1DC8-4208-BB3D-1B3CCC4D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09AE1-1BF0-4879-A531-4DA3479E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6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BFF2-5E53-41C5-9408-48357C0B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8EBF0-B0FB-41DD-8DCB-3DAFDE94E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47F2B-C355-4DF3-89D6-52D52CE66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109BF-985B-430F-B226-FEA1DE51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2E904-31FE-4872-ABDD-FEE8A140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46340-DE1D-4511-BBC5-14EF3A0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0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8015-FAF3-4EE0-97AD-3D8302CA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051AD-2AF5-48BE-9A38-328D6FDC8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05AFE-9D01-4DE2-AA14-3B97D16C3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22671-B7E4-4F04-986E-015CEB3F3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CFB37-F87E-40A1-9229-9E379555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2922C-4BA4-4985-9F3E-823ECDFB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B2C37-CC4F-47BF-9A8C-84BD2889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92D16-69D3-425A-8BB8-C1B9006C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B05C-E351-4191-BEE3-30571072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FD944-07C9-4186-9D95-62AEBEFC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0B53B-5B0C-4340-A728-D86C7C80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A03DD-E2EF-4E94-A56E-386A946D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EBCDC-D329-4E07-9A0A-409559AB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69128-94DA-4FAA-88D0-560DCC60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EADA8-1C87-481E-8560-95E4696E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075D-5ED2-485A-B138-13CC425C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2073-479A-4330-85DF-6BE9A09F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ADFEF-012B-460B-ADE8-7184D3B16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F8ADC-6528-41F0-AC78-DFCD5CD7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71103-CD56-49DC-A92C-EBEB79A1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CDCAC-1830-4EF9-AE3B-CAA7CBE9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2F85-9173-4D06-812F-5D893FA5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A8508-5FDD-4F6F-B7FB-C5901DE35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38750-6E86-4308-8A42-4208CB9A3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612B1-9781-4D52-923D-60D1CE33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F6E2A-859B-480A-8489-562A8BCA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98624-364B-40D5-82BE-1BBDA372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6E824-5DBB-4622-A247-D03DD78F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7DE34-586E-4F4D-B377-3BA89106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8DAB-A875-4642-8A8B-A54B5C192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97-0E37-4798-8B8B-16E2BD46332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EFA2B-1CFB-4D86-ABA1-782C62D2B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6104A-64BE-44D9-B1EF-D7D9F3131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2A28-C8F7-42FE-A338-D617C4F1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hyperlink" Target="http://www.google.com/url?sa=i&amp;rct=j&amp;q=&amp;esrc=s&amp;source=images&amp;cd=&amp;cad=rja&amp;uact=8&amp;docid=qCSZ0OmGNUjsOM&amp;tbnid=GIeCEi8KNS6BsM:&amp;ved=0CAUQjRw&amp;url=http://www.charlotteacademyofmusic.com/inTune/March20122_000.html&amp;ei=eOHnU8CPGMmYyASs9YGwBA&amp;psig=AFQjCNF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s://en.wikipedia.org/wiki/Kona_Ice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en.wikipedia.org/wiki/Chili%27s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38A7-66DB-4976-99F8-13DDF248D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BD8DC-8AA8-4418-ABD1-1F737B154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2E9318-6493-4A5F-8EFC-01123505C1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22288" y="172063"/>
          <a:ext cx="8412615" cy="6654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185">
                  <a:extLst>
                    <a:ext uri="{9D8B030D-6E8A-4147-A177-3AD203B41FA5}">
                      <a16:colId xmlns:a16="http://schemas.microsoft.com/office/drawing/2014/main" val="2908594127"/>
                    </a:ext>
                  </a:extLst>
                </a:gridCol>
                <a:gridCol w="1285173">
                  <a:extLst>
                    <a:ext uri="{9D8B030D-6E8A-4147-A177-3AD203B41FA5}">
                      <a16:colId xmlns:a16="http://schemas.microsoft.com/office/drawing/2014/main" val="1579813471"/>
                    </a:ext>
                  </a:extLst>
                </a:gridCol>
                <a:gridCol w="1285173">
                  <a:extLst>
                    <a:ext uri="{9D8B030D-6E8A-4147-A177-3AD203B41FA5}">
                      <a16:colId xmlns:a16="http://schemas.microsoft.com/office/drawing/2014/main" val="1873970663"/>
                    </a:ext>
                  </a:extLst>
                </a:gridCol>
                <a:gridCol w="1285173">
                  <a:extLst>
                    <a:ext uri="{9D8B030D-6E8A-4147-A177-3AD203B41FA5}">
                      <a16:colId xmlns:a16="http://schemas.microsoft.com/office/drawing/2014/main" val="1845898710"/>
                    </a:ext>
                  </a:extLst>
                </a:gridCol>
                <a:gridCol w="1285173">
                  <a:extLst>
                    <a:ext uri="{9D8B030D-6E8A-4147-A177-3AD203B41FA5}">
                      <a16:colId xmlns:a16="http://schemas.microsoft.com/office/drawing/2014/main" val="2524816102"/>
                    </a:ext>
                  </a:extLst>
                </a:gridCol>
                <a:gridCol w="1285173">
                  <a:extLst>
                    <a:ext uri="{9D8B030D-6E8A-4147-A177-3AD203B41FA5}">
                      <a16:colId xmlns:a16="http://schemas.microsoft.com/office/drawing/2014/main" val="3217427459"/>
                    </a:ext>
                  </a:extLst>
                </a:gridCol>
                <a:gridCol w="1036565">
                  <a:extLst>
                    <a:ext uri="{9D8B030D-6E8A-4147-A177-3AD203B41FA5}">
                      <a16:colId xmlns:a16="http://schemas.microsoft.com/office/drawing/2014/main" val="3308804576"/>
                    </a:ext>
                  </a:extLst>
                </a:gridCol>
              </a:tblGrid>
              <a:tr h="1090062">
                <a:tc gridSpan="7">
                  <a:txBody>
                    <a:bodyPr/>
                    <a:lstStyle/>
                    <a:p>
                      <a:pPr algn="l"/>
                      <a:r>
                        <a:rPr lang="en-US" sz="5300" dirty="0">
                          <a:solidFill>
                            <a:schemeClr val="tx1"/>
                          </a:solidFill>
                          <a:latin typeface="AGLikeABoss" panose="02000603000000000000" pitchFamily="2" charset="0"/>
                          <a:ea typeface="AGLikeABoss" panose="02000603000000000000" pitchFamily="2" charset="0"/>
                        </a:rPr>
                        <a:t> </a:t>
                      </a:r>
                    </a:p>
                  </a:txBody>
                  <a:tcPr marL="80682" marR="80682" marT="40341" marB="40341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26898"/>
                  </a:ext>
                </a:extLst>
              </a:tr>
              <a:tr h="392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Sunday</a:t>
                      </a:r>
                    </a:p>
                  </a:txBody>
                  <a:tcPr marL="80682" marR="80682" marT="40341" marB="40341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Tuesday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Friday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Saturday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28442"/>
                  </a:ext>
                </a:extLst>
              </a:tr>
              <a:tr h="100219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57460"/>
                  </a:ext>
                </a:extLst>
              </a:tr>
              <a:tr h="100219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97025"/>
                  </a:ext>
                </a:extLst>
              </a:tr>
              <a:tr h="100219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64953"/>
                  </a:ext>
                </a:extLst>
              </a:tr>
              <a:tr h="100219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pPr algn="l"/>
                      <a:r>
                        <a:rPr lang="en-US" sz="1100" dirty="0">
                          <a:solidFill>
                            <a:srgbClr val="7030A0"/>
                          </a:solidFill>
                        </a:rPr>
                        <a:t>School T-Shirt sale begins $10-$15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Parent meeting 4pm</a:t>
                      </a:r>
                    </a:p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Enrichment registration begins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3430"/>
                  </a:ext>
                </a:extLst>
              </a:tr>
              <a:tr h="100219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Family Night – Chili’s 5pm 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057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611ABDB-C118-4922-9A96-7AAFBA99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02" y="208300"/>
            <a:ext cx="2193246" cy="11350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6F8DF67-DF43-40BB-9E8D-A50604591413}"/>
              </a:ext>
            </a:extLst>
          </p:cNvPr>
          <p:cNvGrpSpPr>
            <a:grpSpLocks noChangeAspect="1"/>
          </p:cNvGrpSpPr>
          <p:nvPr/>
        </p:nvGrpSpPr>
        <p:grpSpPr>
          <a:xfrm>
            <a:off x="4545228" y="183314"/>
            <a:ext cx="2452096" cy="944282"/>
            <a:chOff x="4781187" y="-306659"/>
            <a:chExt cx="3561750" cy="14734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E6D9DF-4D1C-4971-BB4B-2E6EBD5FA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87" y="-267770"/>
              <a:ext cx="651883" cy="14345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CFEE49-E12D-4C7F-869E-79050DE96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904" y="-273505"/>
              <a:ext cx="589723" cy="13622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47E583-3023-40B2-9945-B94D8EAE7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286" y="-231636"/>
              <a:ext cx="638651" cy="136226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1FAE2A-4BD4-4783-BB2F-79EF14CC0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307" y="-251203"/>
              <a:ext cx="592597" cy="130411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C78E2B-CE04-4CD5-8741-E5C6DEF5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361" y="-306659"/>
              <a:ext cx="592621" cy="137674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24EB57-404B-4330-A5C1-C3773C548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496" y="-251203"/>
              <a:ext cx="580132" cy="127668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FEDBD27-0A77-4E9A-A97D-D100391BA2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39">
            <a:off x="3283422" y="119117"/>
            <a:ext cx="811126" cy="1048871"/>
          </a:xfrm>
          <a:prstGeom prst="rect">
            <a:avLst/>
          </a:prstGeom>
        </p:spPr>
      </p:pic>
      <p:pic>
        <p:nvPicPr>
          <p:cNvPr id="23" name="Picture 2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6855D40-B2BC-4538-85F4-9DABD196E3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66" y="204292"/>
            <a:ext cx="1038381" cy="10488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4F65DB2-4904-4485-A6BC-2D82C9738BB0}"/>
              </a:ext>
            </a:extLst>
          </p:cNvPr>
          <p:cNvGrpSpPr/>
          <p:nvPr/>
        </p:nvGrpSpPr>
        <p:grpSpPr>
          <a:xfrm>
            <a:off x="5743845" y="1712292"/>
            <a:ext cx="4419293" cy="878965"/>
            <a:chOff x="4112257" y="3872512"/>
            <a:chExt cx="3174646" cy="1359258"/>
          </a:xfrm>
        </p:grpSpPr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7113B92F-6DD5-4BAE-847A-5B06E01F41D0}"/>
                </a:ext>
              </a:extLst>
            </p:cNvPr>
            <p:cNvSpPr txBox="1"/>
            <p:nvPr/>
          </p:nvSpPr>
          <p:spPr>
            <a:xfrm>
              <a:off x="4112257" y="3872512"/>
              <a:ext cx="3174646" cy="8983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9" b="1" u="sng" dirty="0">
                  <a:latin typeface="Arial Narrow" pitchFamily="34" charset="0"/>
                </a:rPr>
                <a:t>Our Mission Statement</a:t>
              </a:r>
            </a:p>
            <a:p>
              <a:pPr algn="ctr"/>
              <a:r>
                <a:rPr lang="en-US" sz="529" b="1" dirty="0">
                  <a:latin typeface="Arial Narrow" pitchFamily="34" charset="0"/>
                </a:rPr>
                <a:t>BridgePrep Academy believes every child learns best in a safe, nurturing and stimulating environment where high academic expectations, self-esteem, good character and an appreciation for the arts are promoted. BridgePrep Academy’s mission is to provide a challenging academic curriculum that will encompass an enriched Spanish language program, technology and experiences that will enable students to develop in all areas.</a:t>
              </a:r>
            </a:p>
            <a:p>
              <a:pPr algn="ctr"/>
              <a:r>
                <a:rPr lang="en-US" sz="529" b="1" dirty="0">
                  <a:latin typeface="Arial Narrow" pitchFamily="34" charset="0"/>
                </a:rPr>
                <a:t>BridgePrep Academy’s goal is to educate well rounded individuals and enable students</a:t>
              </a:r>
            </a:p>
            <a:p>
              <a:pPr algn="ctr"/>
              <a:r>
                <a:rPr lang="en-US" sz="529" b="1" dirty="0">
                  <a:latin typeface="Arial Narrow" pitchFamily="34" charset="0"/>
                </a:rPr>
                <a:t>to reach their maximum potential.</a:t>
              </a:r>
              <a:endParaRPr lang="en-US" sz="706" b="1" dirty="0">
                <a:latin typeface="Arial Narrow" pitchFamily="34" charset="0"/>
              </a:endParaRPr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916C42AE-8809-4FA8-9812-CA6696AFDCBC}"/>
                </a:ext>
              </a:extLst>
            </p:cNvPr>
            <p:cNvSpPr txBox="1"/>
            <p:nvPr/>
          </p:nvSpPr>
          <p:spPr>
            <a:xfrm>
              <a:off x="4112257" y="4732018"/>
              <a:ext cx="3174646" cy="49975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94" dirty="0">
                  <a:solidFill>
                    <a:schemeClr val="bg1"/>
                  </a:solidFill>
                  <a:latin typeface="+mj-lt"/>
                </a:rPr>
                <a:t>www.BridgePrepDuval.com</a:t>
              </a:r>
              <a:endParaRPr lang="en-US" sz="706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706" dirty="0">
                  <a:solidFill>
                    <a:schemeClr val="bg1"/>
                  </a:solidFill>
                  <a:latin typeface="+mj-lt"/>
                </a:rPr>
                <a:t>https://www.facebook.com/BridgePrepAcademyDuval/</a:t>
              </a:r>
              <a:endParaRPr lang="en-US" sz="618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8919DB-559E-4294-AC7B-891CB820CDA6}"/>
              </a:ext>
            </a:extLst>
          </p:cNvPr>
          <p:cNvGrpSpPr/>
          <p:nvPr/>
        </p:nvGrpSpPr>
        <p:grpSpPr>
          <a:xfrm>
            <a:off x="9062823" y="5655903"/>
            <a:ext cx="1383126" cy="1029886"/>
            <a:chOff x="336037" y="1797002"/>
            <a:chExt cx="1326891" cy="988973"/>
          </a:xfrm>
        </p:grpSpPr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6700A27F-1983-46F0-94E4-90326E1E93C4}"/>
                </a:ext>
              </a:extLst>
            </p:cNvPr>
            <p:cNvSpPr txBox="1"/>
            <p:nvPr/>
          </p:nvSpPr>
          <p:spPr>
            <a:xfrm>
              <a:off x="336037" y="2227755"/>
              <a:ext cx="1326891" cy="5582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18" b="1" dirty="0">
                  <a:latin typeface="+mj-lt"/>
                  <a:cs typeface="Arial" pitchFamily="34" charset="0"/>
                </a:rPr>
                <a:t>BridgePrep Academy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18" b="1" dirty="0">
                  <a:latin typeface="+mj-lt"/>
                  <a:cs typeface="Arial" pitchFamily="34" charset="0"/>
                </a:rPr>
                <a:t>of  Duval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18" dirty="0">
                  <a:latin typeface="+mj-lt"/>
                </a:rPr>
                <a:t>6400 Atlantic Blvd.</a:t>
              </a:r>
              <a:br>
                <a:rPr lang="en-US" sz="618" dirty="0">
                  <a:latin typeface="+mj-lt"/>
                </a:rPr>
              </a:br>
              <a:r>
                <a:rPr lang="en-US" sz="618" dirty="0">
                  <a:latin typeface="+mj-lt"/>
                </a:rPr>
                <a:t>Jacksonville, FL 32211</a:t>
              </a:r>
              <a:br>
                <a:rPr lang="en-US" sz="706" dirty="0"/>
              </a:br>
              <a:r>
                <a:rPr lang="en-US" sz="706" dirty="0"/>
                <a:t>(904) 694-2660 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D8DB94F-FB0B-4451-B6CF-74480FE16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9041" y="1797002"/>
              <a:ext cx="420882" cy="462316"/>
            </a:xfrm>
            <a:prstGeom prst="rect">
              <a:avLst/>
            </a:prstGeom>
          </p:spPr>
        </p:pic>
      </p:grpSp>
      <p:pic>
        <p:nvPicPr>
          <p:cNvPr id="26" name="Picture 4" descr="Related image">
            <a:extLst>
              <a:ext uri="{FF2B5EF4-FFF2-40B4-BE49-F238E27FC236}">
                <a16:creationId xmlns:a16="http://schemas.microsoft.com/office/drawing/2014/main" id="{01BB2780-E42F-4CCD-86FB-A0122B0F3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594">
            <a:off x="1662049" y="1315875"/>
            <a:ext cx="3862887" cy="13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8436864-5DA2-45BC-A3D0-C2C06C2E8CE6}"/>
              </a:ext>
            </a:extLst>
          </p:cNvPr>
          <p:cNvSpPr txBox="1"/>
          <p:nvPr/>
        </p:nvSpPr>
        <p:spPr>
          <a:xfrm>
            <a:off x="5798759" y="3107745"/>
            <a:ext cx="1799060" cy="54040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6" dirty="0">
                <a:solidFill>
                  <a:schemeClr val="bg1"/>
                </a:solidFill>
                <a:latin typeface="+mj-lt"/>
              </a:rPr>
              <a:t>Make sure to check the school website for all</a:t>
            </a:r>
          </a:p>
          <a:p>
            <a:pPr algn="ctr"/>
            <a:r>
              <a:rPr lang="en-US" sz="706" dirty="0">
                <a:solidFill>
                  <a:schemeClr val="bg1"/>
                </a:solidFill>
                <a:latin typeface="+mj-lt"/>
              </a:rPr>
              <a:t>upcoming events and updates</a:t>
            </a:r>
          </a:p>
          <a:p>
            <a:pPr algn="ctr"/>
            <a:r>
              <a:rPr lang="en-US" sz="794" dirty="0">
                <a:solidFill>
                  <a:schemeClr val="bg1"/>
                </a:solidFill>
                <a:latin typeface="+mj-lt"/>
              </a:rPr>
              <a:t>www.</a:t>
            </a:r>
            <a:r>
              <a:rPr lang="en-US" sz="794" dirty="0">
                <a:solidFill>
                  <a:schemeClr val="bg1"/>
                </a:solidFill>
              </a:rPr>
              <a:t>bridgeprepduval.com/</a:t>
            </a:r>
          </a:p>
        </p:txBody>
      </p:sp>
      <p:pic>
        <p:nvPicPr>
          <p:cNvPr id="29" name="Picture 28" descr="Image result for first day of school images">
            <a:extLst>
              <a:ext uri="{FF2B5EF4-FFF2-40B4-BE49-F238E27FC236}">
                <a16:creationId xmlns:a16="http://schemas.microsoft.com/office/drawing/2014/main" id="{9B3F26DD-1D65-497F-A9E1-6E7440D2D0E9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2287" r="12801" b="9195"/>
          <a:stretch/>
        </p:blipFill>
        <p:spPr bwMode="auto">
          <a:xfrm>
            <a:off x="3382010" y="4130676"/>
            <a:ext cx="721800" cy="517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26">
            <a:extLst>
              <a:ext uri="{FF2B5EF4-FFF2-40B4-BE49-F238E27FC236}">
                <a16:creationId xmlns:a16="http://schemas.microsoft.com/office/drawing/2014/main" id="{941CCAAD-E04B-4E72-AD83-74FE388682E8}"/>
              </a:ext>
            </a:extLst>
          </p:cNvPr>
          <p:cNvSpPr txBox="1"/>
          <p:nvPr/>
        </p:nvSpPr>
        <p:spPr>
          <a:xfrm>
            <a:off x="2757328" y="3698405"/>
            <a:ext cx="1008530" cy="67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6" b="1" u="sng" dirty="0"/>
              <a:t>School Hours</a:t>
            </a:r>
          </a:p>
          <a:p>
            <a:pPr algn="ctr"/>
            <a:r>
              <a:rPr lang="en-US" sz="706" b="1" dirty="0"/>
              <a:t>Kinder- 5</a:t>
            </a:r>
            <a:r>
              <a:rPr lang="en-US" sz="706" b="1" baseline="30000" dirty="0"/>
              <a:t>th</a:t>
            </a:r>
            <a:r>
              <a:rPr lang="en-US" sz="706" b="1" dirty="0"/>
              <a:t> grade </a:t>
            </a:r>
          </a:p>
          <a:p>
            <a:pPr algn="ctr"/>
            <a:r>
              <a:rPr lang="en-US" sz="706" b="1" dirty="0"/>
              <a:t>8:30am-3:30pm</a:t>
            </a:r>
          </a:p>
          <a:p>
            <a:pPr algn="ctr"/>
            <a:endParaRPr lang="en-US" sz="265" b="1" dirty="0"/>
          </a:p>
          <a:p>
            <a:pPr algn="ctr"/>
            <a:r>
              <a:rPr lang="en-US" sz="706" b="1" dirty="0"/>
              <a:t>6th and 7th grade</a:t>
            </a:r>
          </a:p>
          <a:p>
            <a:pPr algn="ctr"/>
            <a:r>
              <a:rPr lang="en-US" sz="706" b="1" dirty="0"/>
              <a:t>8:15am- 3:15pm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4">
            <a:grayscl/>
          </a:blip>
          <a:srcRect l="9164" t="1701" r="9833"/>
          <a:stretch/>
        </p:blipFill>
        <p:spPr>
          <a:xfrm>
            <a:off x="9282051" y="2815249"/>
            <a:ext cx="702259" cy="528210"/>
          </a:xfrm>
          <a:prstGeom prst="rect">
            <a:avLst/>
          </a:prstGeom>
        </p:spPr>
      </p:pic>
      <p:sp>
        <p:nvSpPr>
          <p:cNvPr id="33" name="TextBox 26">
            <a:extLst>
              <a:ext uri="{FF2B5EF4-FFF2-40B4-BE49-F238E27FC236}">
                <a16:creationId xmlns:a16="http://schemas.microsoft.com/office/drawing/2014/main" id="{941CCAAD-E04B-4E72-AD83-74FE388682E8}"/>
              </a:ext>
            </a:extLst>
          </p:cNvPr>
          <p:cNvSpPr txBox="1"/>
          <p:nvPr/>
        </p:nvSpPr>
        <p:spPr>
          <a:xfrm>
            <a:off x="9211629" y="3223455"/>
            <a:ext cx="112072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6" b="1" dirty="0"/>
              <a:t>K-3 at 8:000am-10:30am</a:t>
            </a:r>
          </a:p>
          <a:p>
            <a:pPr algn="ctr"/>
            <a:r>
              <a:rPr lang="en-US" sz="706" b="1" dirty="0"/>
              <a:t>4-5 at 11:00am-12:30pm</a:t>
            </a:r>
          </a:p>
          <a:p>
            <a:pPr algn="ctr"/>
            <a:r>
              <a:rPr lang="en-US" sz="706" b="1" dirty="0"/>
              <a:t>6-7 at 1:00-2:30pm</a:t>
            </a:r>
            <a:endParaRPr lang="en-US" sz="794" b="1" dirty="0"/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4304062" y="5718872"/>
            <a:ext cx="706863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Middle School Lead Day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37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5462288" y="4708531"/>
            <a:ext cx="1008529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School T-shirt Day</a:t>
            </a:r>
            <a:endParaRPr lang="en-US" sz="618" i="1" dirty="0">
              <a:solidFill>
                <a:srgbClr val="0070C0"/>
              </a:solidFill>
            </a:endParaRPr>
          </a:p>
          <a:p>
            <a:pPr algn="ctr"/>
            <a:r>
              <a:rPr lang="en-US" sz="618" b="1" dirty="0">
                <a:solidFill>
                  <a:srgbClr val="0070C0"/>
                </a:solidFill>
              </a:rPr>
              <a:t>with uniform bottom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39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5461255" y="5688041"/>
            <a:ext cx="1008529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School T-shirt Day</a:t>
            </a:r>
            <a:endParaRPr lang="en-US" sz="618" i="1" dirty="0">
              <a:solidFill>
                <a:srgbClr val="0070C0"/>
              </a:solidFill>
            </a:endParaRPr>
          </a:p>
          <a:p>
            <a:pPr algn="ctr"/>
            <a:r>
              <a:rPr lang="en-US" sz="618" b="1" dirty="0">
                <a:solidFill>
                  <a:srgbClr val="0070C0"/>
                </a:solidFill>
              </a:rPr>
              <a:t>with uniform bottom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F21B529F-F3EF-4C44-AA66-3178C0D3D875}"/>
              </a:ext>
            </a:extLst>
          </p:cNvPr>
          <p:cNvSpPr txBox="1"/>
          <p:nvPr/>
        </p:nvSpPr>
        <p:spPr>
          <a:xfrm>
            <a:off x="7953492" y="5481213"/>
            <a:ext cx="1385435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71" b="1" dirty="0">
                <a:solidFill>
                  <a:srgbClr val="FF3399"/>
                </a:solidFill>
              </a:rPr>
              <a:t>NO UNIFORM $2</a:t>
            </a:r>
            <a:endParaRPr lang="en-US" sz="706" dirty="0">
              <a:solidFill>
                <a:srgbClr val="FF3399"/>
              </a:solidFill>
              <a:latin typeface="Arial Rounded MT Bold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FA2F53-C6AB-4ECA-AB56-A4E9A87F6240}"/>
              </a:ext>
            </a:extLst>
          </p:cNvPr>
          <p:cNvSpPr/>
          <p:nvPr/>
        </p:nvSpPr>
        <p:spPr>
          <a:xfrm>
            <a:off x="7886217" y="6418962"/>
            <a:ext cx="1385435" cy="255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9" b="1" dirty="0">
                <a:solidFill>
                  <a:srgbClr val="00B050"/>
                </a:solidFill>
              </a:rPr>
              <a:t>Snack Sales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FA2F53-C6AB-4ECA-AB56-A4E9A87F6240}"/>
              </a:ext>
            </a:extLst>
          </p:cNvPr>
          <p:cNvSpPr/>
          <p:nvPr/>
        </p:nvSpPr>
        <p:spPr>
          <a:xfrm>
            <a:off x="7896616" y="4460652"/>
            <a:ext cx="1385435" cy="255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9" b="1" dirty="0">
                <a:solidFill>
                  <a:srgbClr val="00B050"/>
                </a:solidFill>
              </a:rPr>
              <a:t>Snack Sales</a:t>
            </a: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93A6F51A-7AC9-4A81-89D1-0707850DDCCE}"/>
              </a:ext>
            </a:extLst>
          </p:cNvPr>
          <p:cNvSpPr txBox="1"/>
          <p:nvPr/>
        </p:nvSpPr>
        <p:spPr>
          <a:xfrm>
            <a:off x="4494409" y="1047674"/>
            <a:ext cx="3103410" cy="350417"/>
          </a:xfrm>
          <a:prstGeom prst="rect">
            <a:avLst/>
          </a:prstGeom>
          <a:solidFill>
            <a:srgbClr val="FFFF66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77" b="1" dirty="0">
                <a:latin typeface="Alexis Marie" pitchFamily="2" charset="0"/>
                <a:ea typeface="Alexis Marie" pitchFamily="2" charset="0"/>
              </a:rPr>
              <a:t>BridgePrep Academy of Duval</a:t>
            </a:r>
          </a:p>
        </p:txBody>
      </p:sp>
      <p:pic>
        <p:nvPicPr>
          <p:cNvPr id="50" name="Picture 2" descr="Image result for early dismissal clipar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13" y="5917726"/>
            <a:ext cx="691846" cy="5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025AF6-AF5B-40E8-863B-E3C70CD685B8}"/>
              </a:ext>
            </a:extLst>
          </p:cNvPr>
          <p:cNvSpPr/>
          <p:nvPr/>
        </p:nvSpPr>
        <p:spPr>
          <a:xfrm>
            <a:off x="8234014" y="5236131"/>
            <a:ext cx="829073" cy="255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9" b="1" dirty="0">
                <a:solidFill>
                  <a:srgbClr val="00B050"/>
                </a:solidFill>
              </a:rPr>
              <a:t>Snack Sales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F30E9F-B8CA-4949-810E-82C8FA7FD9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981430" y="6104475"/>
            <a:ext cx="1026851" cy="51684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DED11678-B3F9-4A2A-A717-DA598C78AF35}"/>
              </a:ext>
            </a:extLst>
          </p:cNvPr>
          <p:cNvGrpSpPr>
            <a:grpSpLocks/>
          </p:cNvGrpSpPr>
          <p:nvPr/>
        </p:nvGrpSpPr>
        <p:grpSpPr bwMode="auto">
          <a:xfrm>
            <a:off x="8058921" y="5974067"/>
            <a:ext cx="813827" cy="533681"/>
            <a:chOff x="111968396" y="111293320"/>
            <a:chExt cx="922354" cy="604949"/>
          </a:xfrm>
        </p:grpSpPr>
        <p:sp>
          <p:nvSpPr>
            <p:cNvPr id="51" name="Text Box 6">
              <a:extLst>
                <a:ext uri="{FF2B5EF4-FFF2-40B4-BE49-F238E27FC236}">
                  <a16:creationId xmlns:a16="http://schemas.microsoft.com/office/drawing/2014/main" id="{F514B355-0A46-43B1-A4FB-04ED8A583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68396" y="111293320"/>
              <a:ext cx="751865" cy="5134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2273" tIns="32273" rIns="32273" bIns="3227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68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18" i="1" dirty="0">
                  <a:solidFill>
                    <a:srgbClr val="000000"/>
                  </a:solidFill>
                  <a:latin typeface="Cooper Black" pitchFamily="18" charset="0"/>
                  <a:cs typeface="Arial" pitchFamily="34" charset="0"/>
                </a:rPr>
                <a:t>Student of</a:t>
              </a:r>
            </a:p>
            <a:p>
              <a:pPr defTabSz="8068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18" i="1" dirty="0">
                  <a:solidFill>
                    <a:srgbClr val="000000"/>
                  </a:solidFill>
                  <a:latin typeface="Cooper Black" pitchFamily="18" charset="0"/>
                  <a:cs typeface="Arial" pitchFamily="34" charset="0"/>
                </a:rPr>
                <a:t>the Month</a:t>
              </a:r>
            </a:p>
            <a:p>
              <a:pPr defTabSz="8068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18" i="1" dirty="0">
                  <a:solidFill>
                    <a:srgbClr val="000000"/>
                  </a:solidFill>
                  <a:latin typeface="Cooper Black" pitchFamily="18" charset="0"/>
                  <a:cs typeface="Arial" pitchFamily="34" charset="0"/>
                </a:rPr>
                <a:t>Recognition</a:t>
              </a:r>
            </a:p>
          </p:txBody>
        </p:sp>
        <p:pic>
          <p:nvPicPr>
            <p:cNvPr id="52" name="Picture 51" descr="ANd9GcSic_mulaoorY1-4L35vJximw8BkZU1lIxAFYL2Y2Ls8FajLJnQ">
              <a:hlinkClick r:id="rId18"/>
              <a:extLst>
                <a:ext uri="{FF2B5EF4-FFF2-40B4-BE49-F238E27FC236}">
                  <a16:creationId xmlns:a16="http://schemas.microsoft.com/office/drawing/2014/main" id="{0A3C5EBB-6421-42DA-8167-19B9E95E8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12564055" y="111524476"/>
              <a:ext cx="326695" cy="37379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pic>
        <p:nvPicPr>
          <p:cNvPr id="53" name="Picture 5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2E58DB4-F66B-4823-8732-B88AEFF21D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8246009" y="4771457"/>
            <a:ext cx="602830" cy="4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6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Widescreen</PresentationFormat>
  <Paragraphs>78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AGLikeABoss</vt:lpstr>
      <vt:lpstr>Alexis Marie</vt:lpstr>
      <vt:lpstr>Arial</vt:lpstr>
      <vt:lpstr>Arial Narrow</vt:lpstr>
      <vt:lpstr>Arial Rounded MT Bold</vt:lpstr>
      <vt:lpstr>Calibri</vt:lpstr>
      <vt:lpstr>Calibri Light</vt:lpstr>
      <vt:lpstr>Cooper Black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Kharmayne Kannada</dc:creator>
  <cp:lastModifiedBy>Kharmayne Kannada</cp:lastModifiedBy>
  <cp:revision>1</cp:revision>
  <dcterms:created xsi:type="dcterms:W3CDTF">2018-08-18T22:23:14Z</dcterms:created>
  <dcterms:modified xsi:type="dcterms:W3CDTF">2018-08-18T22:23:33Z</dcterms:modified>
</cp:coreProperties>
</file>